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  <Override PartName="/ppt/media/media2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6428" y="9251950"/>
            <a:ext cx="339244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"/><Relationship Id="rId3" Type="http://schemas.openxmlformats.org/officeDocument/2006/relationships/image" Target="../media/image12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ld-1130743_960_7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520000">
            <a:off x="-757487" y="525767"/>
            <a:ext cx="11602757" cy="870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>
            <p:ph type="ctrTitle"/>
          </p:nvPr>
        </p:nvSpPr>
        <p:spPr>
          <a:xfrm>
            <a:off x="977900" y="1955800"/>
            <a:ext cx="10795000" cy="3478610"/>
          </a:xfrm>
          <a:prstGeom prst="rect">
            <a:avLst/>
          </a:prstGeom>
        </p:spPr>
        <p:txBody>
          <a:bodyPr/>
          <a:lstStyle/>
          <a:p>
            <a:pPr>
              <a:defRPr sz="9900"/>
            </a:pPr>
            <a:r>
              <a:rPr sz="13200"/>
              <a:t>PlanA</a:t>
            </a:r>
            <a:r>
              <a:t> </a:t>
            </a:r>
          </a:p>
        </p:txBody>
      </p:sp>
      <p:sp>
        <p:nvSpPr>
          <p:cNvPr id="121" name="Shape 121"/>
          <p:cNvSpPr/>
          <p:nvPr>
            <p:ph type="subTitle" sz="quarter" idx="1"/>
          </p:nvPr>
        </p:nvSpPr>
        <p:spPr>
          <a:xfrm>
            <a:off x="1270000" y="520065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pPr/>
            <a:r>
              <a:t>여행 루트 시각화 어플리케이션</a:t>
            </a:r>
          </a:p>
        </p:txBody>
      </p:sp>
      <p:sp>
        <p:nvSpPr>
          <p:cNvPr id="122" name="Shape 122"/>
          <p:cNvSpPr/>
          <p:nvPr/>
        </p:nvSpPr>
        <p:spPr>
          <a:xfrm>
            <a:off x="9182100" y="8655050"/>
            <a:ext cx="371604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2700"/>
            </a:lvl1pPr>
          </a:lstStyle>
          <a:p>
            <a:pPr/>
            <a:r>
              <a:t>컴퓨터학과 15학번 박시화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Model</a:t>
            </a:r>
          </a:p>
        </p:txBody>
      </p:sp>
      <p:pic>
        <p:nvPicPr>
          <p:cNvPr id="186" name="무제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67463"/>
          <a:stretch>
            <a:fillRect/>
          </a:stretch>
        </p:blipFill>
        <p:spPr>
          <a:xfrm>
            <a:off x="620337" y="2165350"/>
            <a:ext cx="8827223" cy="3524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무제.tiff"/>
          <p:cNvPicPr>
            <a:picLocks noChangeAspect="1"/>
          </p:cNvPicPr>
          <p:nvPr/>
        </p:nvPicPr>
        <p:blipFill>
          <a:blip r:embed="rId2">
            <a:extLst/>
          </a:blip>
          <a:srcRect l="0" t="71316" r="0" b="2338"/>
          <a:stretch>
            <a:fillRect/>
          </a:stretch>
        </p:blipFill>
        <p:spPr>
          <a:xfrm>
            <a:off x="509013" y="6254103"/>
            <a:ext cx="9049961" cy="292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무제.tiff"/>
          <p:cNvPicPr>
            <a:picLocks noChangeAspect="1"/>
          </p:cNvPicPr>
          <p:nvPr/>
        </p:nvPicPr>
        <p:blipFill>
          <a:blip r:embed="rId2">
            <a:extLst/>
          </a:blip>
          <a:srcRect l="0" t="35128" r="0" b="31817"/>
          <a:stretch>
            <a:fillRect/>
          </a:stretch>
        </p:blipFill>
        <p:spPr>
          <a:xfrm>
            <a:off x="7933117" y="3292016"/>
            <a:ext cx="9860129" cy="3999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Model</a:t>
            </a:r>
          </a:p>
        </p:txBody>
      </p:sp>
      <p:grpSp>
        <p:nvGrpSpPr>
          <p:cNvPr id="193" name="Group 193"/>
          <p:cNvGrpSpPr/>
          <p:nvPr/>
        </p:nvGrpSpPr>
        <p:grpSpPr>
          <a:xfrm>
            <a:off x="6332835" y="2821979"/>
            <a:ext cx="4606330" cy="922339"/>
            <a:chOff x="0" y="0"/>
            <a:chExt cx="4606329" cy="922337"/>
          </a:xfrm>
        </p:grpSpPr>
        <p:sp>
          <p:nvSpPr>
            <p:cNvPr id="191" name="Shape 191"/>
            <p:cNvSpPr/>
            <p:nvPr/>
          </p:nvSpPr>
          <p:spPr>
            <a:xfrm>
              <a:off x="0" y="0"/>
              <a:ext cx="4606330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744341" y="137318"/>
              <a:ext cx="311764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planA : Itinerary</a:t>
              </a:r>
            </a:p>
          </p:txBody>
        </p:sp>
      </p:grpSp>
      <p:sp>
        <p:nvSpPr>
          <p:cNvPr id="194" name="Shape 194"/>
          <p:cNvSpPr/>
          <p:nvPr/>
        </p:nvSpPr>
        <p:spPr>
          <a:xfrm>
            <a:off x="687730" y="2959298"/>
            <a:ext cx="29425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ItinerariesList[]</a:t>
            </a:r>
          </a:p>
        </p:txBody>
      </p:sp>
      <p:sp>
        <p:nvSpPr>
          <p:cNvPr id="195" name="Shape 195"/>
          <p:cNvSpPr/>
          <p:nvPr/>
        </p:nvSpPr>
        <p:spPr>
          <a:xfrm>
            <a:off x="538911" y="5080198"/>
            <a:ext cx="32401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CountryNCities[]</a:t>
            </a:r>
          </a:p>
        </p:txBody>
      </p:sp>
      <p:sp>
        <p:nvSpPr>
          <p:cNvPr id="196" name="Shape 196"/>
          <p:cNvSpPr/>
          <p:nvPr/>
        </p:nvSpPr>
        <p:spPr>
          <a:xfrm>
            <a:off x="5598095" y="4942879"/>
            <a:ext cx="6075810" cy="922339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7" name="Shape 197"/>
          <p:cNvSpPr/>
          <p:nvPr/>
        </p:nvSpPr>
        <p:spPr>
          <a:xfrm>
            <a:off x="5893257" y="5080198"/>
            <a:ext cx="54854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FranceNParis : CountryNCity</a:t>
            </a:r>
          </a:p>
        </p:txBody>
      </p:sp>
      <p:sp>
        <p:nvSpPr>
          <p:cNvPr id="198" name="Shape 198"/>
          <p:cNvSpPr/>
          <p:nvPr/>
        </p:nvSpPr>
        <p:spPr>
          <a:xfrm>
            <a:off x="1366672" y="7201098"/>
            <a:ext cx="15846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Places[]</a:t>
            </a:r>
          </a:p>
        </p:txBody>
      </p:sp>
      <p:grpSp>
        <p:nvGrpSpPr>
          <p:cNvPr id="201" name="Group 201"/>
          <p:cNvGrpSpPr/>
          <p:nvPr/>
        </p:nvGrpSpPr>
        <p:grpSpPr>
          <a:xfrm>
            <a:off x="3348335" y="7063779"/>
            <a:ext cx="4301530" cy="922339"/>
            <a:chOff x="0" y="0"/>
            <a:chExt cx="4301529" cy="922337"/>
          </a:xfrm>
        </p:grpSpPr>
        <p:sp>
          <p:nvSpPr>
            <p:cNvPr id="199" name="Shape 199"/>
            <p:cNvSpPr/>
            <p:nvPr/>
          </p:nvSpPr>
          <p:spPr>
            <a:xfrm>
              <a:off x="0" y="0"/>
              <a:ext cx="4301530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00" name="Shape 200"/>
            <p:cNvSpPr/>
            <p:nvPr/>
          </p:nvSpPr>
          <p:spPr>
            <a:xfrm>
              <a:off x="278302" y="137318"/>
              <a:ext cx="374492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Eiffel Tower : Place</a:t>
              </a:r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7894472" y="7063779"/>
            <a:ext cx="4901399" cy="922339"/>
            <a:chOff x="0" y="0"/>
            <a:chExt cx="4901398" cy="922337"/>
          </a:xfrm>
        </p:grpSpPr>
        <p:sp>
          <p:nvSpPr>
            <p:cNvPr id="202" name="Shape 202"/>
            <p:cNvSpPr/>
            <p:nvPr/>
          </p:nvSpPr>
          <p:spPr>
            <a:xfrm>
              <a:off x="0" y="0"/>
              <a:ext cx="4901399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37267" y="124618"/>
              <a:ext cx="462686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Arc de Triomphe : Place</a:t>
              </a:r>
            </a:p>
          </p:txBody>
        </p:sp>
      </p:grpSp>
      <p:sp>
        <p:nvSpPr>
          <p:cNvPr id="205" name="Shape 205"/>
          <p:cNvSpPr/>
          <p:nvPr/>
        </p:nvSpPr>
        <p:spPr>
          <a:xfrm>
            <a:off x="8572500" y="3759200"/>
            <a:ext cx="0" cy="11560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6" name="Shape 206"/>
          <p:cNvSpPr/>
          <p:nvPr/>
        </p:nvSpPr>
        <p:spPr>
          <a:xfrm flipH="1">
            <a:off x="5994399" y="5903797"/>
            <a:ext cx="2037905" cy="1145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7" name="Shape 207"/>
          <p:cNvSpPr/>
          <p:nvPr/>
        </p:nvSpPr>
        <p:spPr>
          <a:xfrm>
            <a:off x="8910389" y="5904102"/>
            <a:ext cx="1926432" cy="11442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수정</a:t>
            </a:r>
          </a:p>
        </p:txBody>
      </p:sp>
      <p:pic>
        <p:nvPicPr>
          <p:cNvPr id="210" name="Screenshot_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249" y="2146300"/>
            <a:ext cx="4064001" cy="721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UI_change.tiff"/>
          <p:cNvPicPr>
            <a:picLocks noChangeAspect="1"/>
          </p:cNvPicPr>
          <p:nvPr/>
        </p:nvPicPr>
        <p:blipFill>
          <a:blip r:embed="rId3">
            <a:extLst/>
          </a:blip>
          <a:srcRect l="0" t="339" r="0" b="339"/>
          <a:stretch>
            <a:fillRect/>
          </a:stretch>
        </p:blipFill>
        <p:spPr>
          <a:xfrm>
            <a:off x="7581850" y="2146300"/>
            <a:ext cx="4076701" cy="721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 Video</a:t>
            </a:r>
          </a:p>
        </p:txBody>
      </p:sp>
      <p:pic>
        <p:nvPicPr>
          <p:cNvPr id="214" name="PlanA 구동 영상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396100" y="2028918"/>
            <a:ext cx="4212599" cy="7448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83331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destinations-235942_960_7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460000">
            <a:off x="5925397" y="3162505"/>
            <a:ext cx="8058609" cy="5372407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ADS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xfrm>
            <a:off x="304800" y="1841858"/>
            <a:ext cx="11099800" cy="62865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“ 여행을 막연히 꿈꾸는 사람들을 위해 </a:t>
            </a:r>
          </a:p>
          <a:p>
            <a:pPr>
              <a:lnSpc>
                <a:spcPct val="120000"/>
              </a:lnSpc>
            </a:pPr>
            <a:r>
              <a:t>지도에서 선택한 목적지들을 이어서 </a:t>
            </a:r>
          </a:p>
          <a:p>
            <a:pPr>
              <a:lnSpc>
                <a:spcPct val="120000"/>
              </a:lnSpc>
            </a:pPr>
            <a:r>
              <a:t>루트를 가시적으로 </a:t>
            </a:r>
          </a:p>
          <a:p>
            <a:pPr>
              <a:lnSpc>
                <a:spcPct val="120000"/>
              </a:lnSpc>
            </a:pPr>
            <a:r>
              <a:t>핀과 선으로 보여주는 앱 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Persona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xfrm>
            <a:off x="952500" y="26162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45722" indent="-345722">
              <a:spcBef>
                <a:spcPts val="3200"/>
              </a:spcBef>
              <a:defRPr sz="2800"/>
            </a:pPr>
            <a:r>
              <a:t>평범한 18살 고등학생 김모군.</a:t>
            </a:r>
          </a:p>
          <a:p>
            <a:pPr marL="345722" indent="-345722">
              <a:spcBef>
                <a:spcPts val="3200"/>
              </a:spcBef>
              <a:defRPr sz="2800"/>
            </a:pPr>
            <a:r>
              <a:t>그는 지루한 고등학교 생활에 지친 와중 세계를 누비는 여행을 계획한다.</a:t>
            </a:r>
          </a:p>
          <a:p>
            <a:pPr marL="345722" indent="-345722">
              <a:spcBef>
                <a:spcPts val="3200"/>
              </a:spcBef>
              <a:defRPr sz="2800"/>
            </a:pPr>
            <a:r>
              <a:t>그는 이 앱을 통해 자신만의 루트를 한눈에 보이게 만들 수 있다.</a:t>
            </a:r>
          </a:p>
          <a:p>
            <a:pPr marL="345722" indent="-345722">
              <a:spcBef>
                <a:spcPts val="3200"/>
              </a:spcBef>
              <a:defRPr sz="2800"/>
            </a:pPr>
            <a:r>
              <a:t> 그는 서울, 런던, 뉴욕 등 여러 도시를 잇는 루트를 보며 행복한 상상에 잠긴다.</a:t>
            </a:r>
          </a:p>
        </p:txBody>
      </p:sp>
      <p:pic>
        <p:nvPicPr>
          <p:cNvPr id="130" name="hot-air-balloon-4761_960_7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20000">
            <a:off x="8740731" y="437777"/>
            <a:ext cx="3087295" cy="3982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Mockup Sketch</a:t>
            </a:r>
          </a:p>
        </p:txBody>
      </p:sp>
      <p:pic>
        <p:nvPicPr>
          <p:cNvPr id="13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33" y="2250153"/>
            <a:ext cx="4596477" cy="724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5804" y="2358012"/>
            <a:ext cx="4596478" cy="7033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5721" y="2416152"/>
            <a:ext cx="4534903" cy="6917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Mockup Sketch</a:t>
            </a:r>
          </a:p>
        </p:txBody>
      </p:sp>
      <p:pic>
        <p:nvPicPr>
          <p:cNvPr id="138" name="4_1.png"/>
          <p:cNvPicPr>
            <a:picLocks noChangeAspect="1"/>
          </p:cNvPicPr>
          <p:nvPr/>
        </p:nvPicPr>
        <p:blipFill>
          <a:blip r:embed="rId2">
            <a:extLst/>
          </a:blip>
          <a:srcRect l="2889" t="0" r="2889" b="0"/>
          <a:stretch>
            <a:fillRect/>
          </a:stretch>
        </p:blipFill>
        <p:spPr>
          <a:xfrm>
            <a:off x="88033" y="2250153"/>
            <a:ext cx="4596477" cy="724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4813" y="2376536"/>
            <a:ext cx="4596607" cy="699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5573" y="2360994"/>
            <a:ext cx="4401259" cy="6784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395" y="8328612"/>
            <a:ext cx="4401259" cy="1063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37370" y="8376440"/>
            <a:ext cx="4005295" cy="967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41593" y="8358781"/>
            <a:ext cx="4151494" cy="1002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6658" y="3006270"/>
            <a:ext cx="6890975" cy="485209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Prototype</a:t>
            </a:r>
          </a:p>
        </p:txBody>
      </p:sp>
      <p:pic>
        <p:nvPicPr>
          <p:cNvPr id="14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895" y="2581026"/>
            <a:ext cx="6761008" cy="5398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Prototype Video</a:t>
            </a:r>
          </a:p>
        </p:txBody>
      </p:sp>
      <p:pic>
        <p:nvPicPr>
          <p:cNvPr id="150" name="PlanA_Prototype_vide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826000" y="2146300"/>
            <a:ext cx="4038600" cy="721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16664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 UI</a:t>
            </a:r>
          </a:p>
        </p:txBody>
      </p:sp>
      <p:pic>
        <p:nvPicPr>
          <p:cNvPr id="153" name="Screenshot_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249" y="2146300"/>
            <a:ext cx="4064001" cy="721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Screenshot_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1850" y="2146300"/>
            <a:ext cx="4076701" cy="721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Model</a:t>
            </a:r>
          </a:p>
        </p:txBody>
      </p:sp>
      <p:sp>
        <p:nvSpPr>
          <p:cNvPr id="157" name="Shape 157"/>
          <p:cNvSpPr/>
          <p:nvPr/>
        </p:nvSpPr>
        <p:spPr>
          <a:xfrm>
            <a:off x="6629400" y="3759200"/>
            <a:ext cx="0" cy="6445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8" name="Shape 158"/>
          <p:cNvSpPr/>
          <p:nvPr/>
        </p:nvSpPr>
        <p:spPr>
          <a:xfrm flipH="1">
            <a:off x="2476500" y="6819585"/>
            <a:ext cx="3980331" cy="6992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9" name="Shape 159"/>
          <p:cNvSpPr/>
          <p:nvPr/>
        </p:nvSpPr>
        <p:spPr>
          <a:xfrm>
            <a:off x="6958693" y="6817996"/>
            <a:ext cx="4124376" cy="6815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62" name="Group 162"/>
          <p:cNvGrpSpPr/>
          <p:nvPr/>
        </p:nvGrpSpPr>
        <p:grpSpPr>
          <a:xfrm>
            <a:off x="5440908" y="2847181"/>
            <a:ext cx="2376984" cy="922338"/>
            <a:chOff x="0" y="0"/>
            <a:chExt cx="2376983" cy="922337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2376984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61" name="Shape 161"/>
            <p:cNvSpPr/>
            <p:nvPr/>
          </p:nvSpPr>
          <p:spPr>
            <a:xfrm>
              <a:off x="348158" y="137318"/>
              <a:ext cx="168066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Itinerary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5440908" y="4369953"/>
            <a:ext cx="2376984" cy="922338"/>
            <a:chOff x="0" y="0"/>
            <a:chExt cx="2376983" cy="922337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2376984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379019" y="137318"/>
              <a:ext cx="161894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Country</a:t>
              </a:r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5440908" y="5892725"/>
            <a:ext cx="2376984" cy="922338"/>
            <a:chOff x="0" y="0"/>
            <a:chExt cx="2376983" cy="922337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2376984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767182" y="137318"/>
              <a:ext cx="84262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City</a:t>
              </a:r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1211808" y="7531025"/>
            <a:ext cx="2376984" cy="922339"/>
            <a:chOff x="0" y="0"/>
            <a:chExt cx="2376983" cy="922337"/>
          </a:xfrm>
        </p:grpSpPr>
        <p:sp>
          <p:nvSpPr>
            <p:cNvPr id="169" name="Shape 169"/>
            <p:cNvSpPr/>
            <p:nvPr/>
          </p:nvSpPr>
          <p:spPr>
            <a:xfrm>
              <a:off x="0" y="0"/>
              <a:ext cx="2376984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70" name="Shape 170"/>
            <p:cNvSpPr/>
            <p:nvPr/>
          </p:nvSpPr>
          <p:spPr>
            <a:xfrm>
              <a:off x="638708" y="137318"/>
              <a:ext cx="109956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Place</a:t>
              </a:r>
            </a:p>
          </p:txBody>
        </p:sp>
      </p:grpSp>
      <p:sp>
        <p:nvSpPr>
          <p:cNvPr id="172" name="Shape 172"/>
          <p:cNvSpPr/>
          <p:nvPr/>
        </p:nvSpPr>
        <p:spPr>
          <a:xfrm>
            <a:off x="6629400" y="5282641"/>
            <a:ext cx="1" cy="6197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75" name="Group 175"/>
          <p:cNvGrpSpPr/>
          <p:nvPr/>
        </p:nvGrpSpPr>
        <p:grpSpPr>
          <a:xfrm>
            <a:off x="4082008" y="7531025"/>
            <a:ext cx="2376984" cy="922339"/>
            <a:chOff x="0" y="0"/>
            <a:chExt cx="2376983" cy="922337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2376984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638708" y="137318"/>
              <a:ext cx="109956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Place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6876008" y="7531025"/>
            <a:ext cx="2376984" cy="922339"/>
            <a:chOff x="0" y="0"/>
            <a:chExt cx="2376983" cy="922337"/>
          </a:xfrm>
        </p:grpSpPr>
        <p:sp>
          <p:nvSpPr>
            <p:cNvPr id="176" name="Shape 176"/>
            <p:cNvSpPr/>
            <p:nvPr/>
          </p:nvSpPr>
          <p:spPr>
            <a:xfrm>
              <a:off x="0" y="0"/>
              <a:ext cx="2376984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638708" y="137318"/>
              <a:ext cx="109956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Place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9670008" y="7531025"/>
            <a:ext cx="2376984" cy="922339"/>
            <a:chOff x="0" y="0"/>
            <a:chExt cx="2376983" cy="922337"/>
          </a:xfrm>
        </p:grpSpPr>
        <p:sp>
          <p:nvSpPr>
            <p:cNvPr id="179" name="Shape 179"/>
            <p:cNvSpPr/>
            <p:nvPr/>
          </p:nvSpPr>
          <p:spPr>
            <a:xfrm>
              <a:off x="0" y="0"/>
              <a:ext cx="2376984" cy="92233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638708" y="137318"/>
              <a:ext cx="109956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Place</a:t>
              </a:r>
            </a:p>
          </p:txBody>
        </p:sp>
      </p:grpSp>
      <p:sp>
        <p:nvSpPr>
          <p:cNvPr id="182" name="Shape 182"/>
          <p:cNvSpPr/>
          <p:nvPr/>
        </p:nvSpPr>
        <p:spPr>
          <a:xfrm flipH="1">
            <a:off x="5105400" y="6837973"/>
            <a:ext cx="1363040" cy="6808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3" name="Shape 183"/>
          <p:cNvSpPr/>
          <p:nvPr/>
        </p:nvSpPr>
        <p:spPr>
          <a:xfrm>
            <a:off x="6957979" y="6847985"/>
            <a:ext cx="1266499" cy="6800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